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7" r:id="rId7"/>
    <p:sldId id="266" r:id="rId8"/>
    <p:sldId id="261" r:id="rId9"/>
    <p:sldId id="262" r:id="rId10"/>
    <p:sldId id="264" r:id="rId11"/>
    <p:sldId id="263" r:id="rId12"/>
    <p:sldId id="268" r:id="rId13"/>
    <p:sldId id="269" r:id="rId14"/>
    <p:sldId id="270" r:id="rId15"/>
    <p:sldId id="271" r:id="rId16"/>
    <p:sldId id="275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6AEF0-D8F1-448F-A4F4-570AF3BA4E7D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9211F-DA02-4AD7-9F27-B1A4D3585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23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9211F-DA02-4AD7-9F27-B1A4D35856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26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1E762-0152-4886-BC9A-5A0777D1B028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9570134-09F7-4B40-8452-E4F6DC98678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01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E762-0152-4886-BC9A-5A0777D1B028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0134-09F7-4B40-8452-E4F6DC986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67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E762-0152-4886-BC9A-5A0777D1B028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0134-09F7-4B40-8452-E4F6DC98678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714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E762-0152-4886-BC9A-5A0777D1B028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0134-09F7-4B40-8452-E4F6DC98678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509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E762-0152-4886-BC9A-5A0777D1B028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0134-09F7-4B40-8452-E4F6DC986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23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E762-0152-4886-BC9A-5A0777D1B028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0134-09F7-4B40-8452-E4F6DC98678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755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E762-0152-4886-BC9A-5A0777D1B028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0134-09F7-4B40-8452-E4F6DC98678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303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E762-0152-4886-BC9A-5A0777D1B028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0134-09F7-4B40-8452-E4F6DC98678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178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E762-0152-4886-BC9A-5A0777D1B028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0134-09F7-4B40-8452-E4F6DC98678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29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E762-0152-4886-BC9A-5A0777D1B028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0134-09F7-4B40-8452-E4F6DC986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4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E762-0152-4886-BC9A-5A0777D1B028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0134-09F7-4B40-8452-E4F6DC98678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84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E762-0152-4886-BC9A-5A0777D1B028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0134-09F7-4B40-8452-E4F6DC986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5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E762-0152-4886-BC9A-5A0777D1B028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0134-09F7-4B40-8452-E4F6DC98678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91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E762-0152-4886-BC9A-5A0777D1B028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0134-09F7-4B40-8452-E4F6DC98678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70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E762-0152-4886-BC9A-5A0777D1B028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0134-09F7-4B40-8452-E4F6DC986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22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E762-0152-4886-BC9A-5A0777D1B028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0134-09F7-4B40-8452-E4F6DC98678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43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E762-0152-4886-BC9A-5A0777D1B028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0134-09F7-4B40-8452-E4F6DC986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4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1E762-0152-4886-BC9A-5A0777D1B028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570134-09F7-4B40-8452-E4F6DC986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1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4876800"/>
            <a:ext cx="4267200" cy="22159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96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1"/>
          <a:stretch/>
        </p:blipFill>
        <p:spPr>
          <a:xfrm rot="10800000">
            <a:off x="1371600" y="304800"/>
            <a:ext cx="6781213" cy="508764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33525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838200"/>
                <a:ext cx="8381999" cy="4708981"/>
              </a:xfrm>
              <a:prstGeom prst="rect">
                <a:avLst/>
              </a:prstGeom>
              <a:solidFill>
                <a:srgbClr val="00B0F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bn-BD" sz="6000" dirty="0" smtClean="0"/>
                  <a:t>কাজ= বল </a:t>
                </a:r>
                <a:r>
                  <a:rPr lang="en-US" sz="6000" dirty="0" smtClean="0"/>
                  <a:t>×</a:t>
                </a:r>
                <a:endParaRPr lang="bn-BD" sz="6000" dirty="0" smtClean="0"/>
              </a:p>
              <a:p>
                <a:r>
                  <a:rPr lang="bn-BD" sz="6000" dirty="0" smtClean="0"/>
                  <a:t>বল=ভর</a:t>
                </a:r>
                <a:r>
                  <a:rPr lang="en-US" sz="6000" dirty="0" smtClean="0"/>
                  <a:t>×</a:t>
                </a:r>
              </a:p>
              <a:p>
                <a:r>
                  <a:rPr lang="bn-BD" sz="6000" dirty="0" smtClean="0"/>
                  <a:t>কাজ=</a:t>
                </a:r>
                <a:endParaRPr lang="en-US" sz="6000" dirty="0" smtClean="0"/>
              </a:p>
              <a:p>
                <a:endParaRPr lang="en-US" sz="6000" dirty="0" smtClean="0"/>
              </a:p>
              <a:p>
                <a:r>
                  <a:rPr lang="en-US" sz="6000" dirty="0" smtClean="0"/>
                  <a:t>W=M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0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p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6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000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p>
                        <m:r>
                          <a:rPr lang="en-US" sz="6000" b="0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838200"/>
                <a:ext cx="8381999" cy="470898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3810000" y="2438400"/>
            <a:ext cx="251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00600" y="1524000"/>
            <a:ext cx="220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48000" y="3276600"/>
            <a:ext cx="2857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74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362200"/>
            <a:ext cx="8153400" cy="38472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endParaRPr lang="bn-BD" sz="4400" dirty="0" smtClean="0"/>
          </a:p>
          <a:p>
            <a:r>
              <a:rPr lang="bn-BD" sz="4000" dirty="0" smtClean="0"/>
              <a:t>প্রশ্নঃ একজন লোক একটি ইটের উপর </a:t>
            </a:r>
            <a:r>
              <a:rPr lang="en-US" sz="4000" dirty="0" smtClean="0"/>
              <a:t>1N </a:t>
            </a:r>
            <a:r>
              <a:rPr lang="bn-BD" sz="4000" dirty="0" smtClean="0"/>
              <a:t>বল প্রয়োগ করাই </a:t>
            </a:r>
            <a:r>
              <a:rPr lang="bn-BD" sz="4000" dirty="0" smtClean="0">
                <a:latin typeface="Times New Roman" panose="02020603050405020304" pitchFamily="18" charset="0"/>
              </a:rPr>
              <a:t>১০মিটার সরণ হল তাহলে কাজ এর পরিমান বের কর ?          </a:t>
            </a:r>
          </a:p>
          <a:p>
            <a:r>
              <a:rPr lang="bn-BD" sz="4000" dirty="0">
                <a:latin typeface="Times New Roman" panose="02020603050405020304" pitchFamily="18" charset="0"/>
              </a:rPr>
              <a:t> </a:t>
            </a:r>
            <a:r>
              <a:rPr lang="bn-BD" sz="4000" dirty="0" smtClean="0">
                <a:latin typeface="Times New Roman" panose="02020603050405020304" pitchFamily="18" charset="0"/>
              </a:rPr>
              <a:t>                    </a:t>
            </a:r>
            <a:r>
              <a:rPr lang="bn-BD" sz="3600" dirty="0" smtClean="0">
                <a:latin typeface="Times New Roman" panose="02020603050405020304" pitchFamily="18" charset="0"/>
              </a:rPr>
              <a:t>(জোড়ায় কাজ</a:t>
            </a:r>
            <a:r>
              <a:rPr lang="bn-BD" sz="4000" dirty="0" smtClean="0">
                <a:latin typeface="Times New Roman" panose="02020603050405020304" pitchFamily="18" charset="0"/>
              </a:rPr>
              <a:t>)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905000" y="304800"/>
            <a:ext cx="57150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bn-BD" sz="7200" b="1" dirty="0" smtClean="0"/>
              <a:t>কর্মপত্র-২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2575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981200"/>
            <a:ext cx="5867400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আমরা জানি</a:t>
            </a:r>
            <a:r>
              <a:rPr lang="bn-BD" sz="3600" dirty="0" smtClean="0"/>
              <a:t>,</a:t>
            </a:r>
            <a:endParaRPr lang="en-US" sz="3600" dirty="0" smtClean="0"/>
          </a:p>
          <a:p>
            <a:pPr algn="ctr"/>
            <a:endParaRPr lang="bn-BD" sz="3600" dirty="0" smtClean="0"/>
          </a:p>
          <a:p>
            <a:r>
              <a:rPr lang="bn-BD" sz="3600" dirty="0"/>
              <a:t> </a:t>
            </a:r>
            <a:r>
              <a:rPr lang="bn-BD" sz="3600" dirty="0" smtClean="0"/>
              <a:t>            কাজ=বল</a:t>
            </a:r>
            <a:r>
              <a:rPr lang="en-US" sz="3600" dirty="0" smtClean="0"/>
              <a:t>×</a:t>
            </a:r>
            <a:r>
              <a:rPr lang="bn-BD" sz="3600" dirty="0" smtClean="0"/>
              <a:t> সরণ</a:t>
            </a:r>
          </a:p>
          <a:p>
            <a:r>
              <a:rPr lang="bn-BD" sz="3600" dirty="0"/>
              <a:t> </a:t>
            </a:r>
            <a:r>
              <a:rPr lang="bn-BD" sz="3600" dirty="0" smtClean="0"/>
              <a:t>              </a:t>
            </a:r>
            <a:r>
              <a:rPr lang="en-US" sz="3600" dirty="0" smtClean="0"/>
              <a:t>W=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 smtClean="0"/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smtClean="0"/>
              <a:t>×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m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=10 Nm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=10 J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524000" y="304800"/>
            <a:ext cx="5867400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latin typeface="NikoshLightBAN" pitchFamily="2" charset="0"/>
                <a:cs typeface="NikoshLightBAN" pitchFamily="2" charset="0"/>
              </a:rPr>
              <a:t>কর্মপত্র-২  </a:t>
            </a:r>
            <a:r>
              <a:rPr lang="bn-BD" sz="6600" b="1" dirty="0">
                <a:latin typeface="NikoshLightBAN" pitchFamily="2" charset="0"/>
                <a:cs typeface="NikoshLightBAN" pitchFamily="2" charset="0"/>
              </a:rPr>
              <a:t>এর উত্তর  </a:t>
            </a:r>
          </a:p>
        </p:txBody>
      </p:sp>
    </p:spTree>
    <p:extLst>
      <p:ext uri="{BB962C8B-B14F-4D97-AF65-F5344CB8AC3E}">
        <p14:creationId xmlns:p14="http://schemas.microsoft.com/office/powerpoint/2010/main" val="398007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067800" cy="4154984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4400" b="1" dirty="0" smtClean="0">
                <a:latin typeface="+mj-lt"/>
              </a:rPr>
              <a:t>জুলঃ</a:t>
            </a:r>
            <a:r>
              <a:rPr lang="bn-BD" sz="4400" dirty="0" smtClean="0">
                <a:latin typeface="+mj-lt"/>
              </a:rPr>
              <a:t> কাজের একককে জুল বলা হয় । জুল কে</a:t>
            </a:r>
            <a:r>
              <a:rPr lang="bn-BD" sz="4400" dirty="0">
                <a:latin typeface="+mj-lt"/>
              </a:rPr>
              <a:t> </a:t>
            </a:r>
            <a:r>
              <a:rPr lang="en-US" sz="4400" dirty="0" smtClean="0">
                <a:latin typeface="+mj-lt"/>
              </a:rPr>
              <a:t>J</a:t>
            </a:r>
            <a:r>
              <a:rPr lang="bn-BD" sz="4400" dirty="0" smtClean="0">
                <a:latin typeface="+mj-lt"/>
              </a:rPr>
              <a:t> দারা প্রকাশ করা হয় । কোন বস্তুর উপর </a:t>
            </a:r>
            <a:r>
              <a:rPr lang="en-US" sz="4400" dirty="0" smtClean="0">
                <a:latin typeface="+mj-lt"/>
              </a:rPr>
              <a:t>1 N</a:t>
            </a:r>
            <a:r>
              <a:rPr lang="bn-BD" sz="4400" dirty="0" smtClean="0">
                <a:latin typeface="+mj-lt"/>
              </a:rPr>
              <a:t> বল প্রয়োগের ফলে যদি বস্তুটির বলের দিকে এক মিটার সরণ হয় তবে সম্পন্ন কাজের পরিমানকে এক জুল বলে 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255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95600"/>
            <a:ext cx="9143999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/>
              <a:t>প্রশ্নঃ </a:t>
            </a:r>
            <a:r>
              <a:rPr lang="en-US" sz="4000" dirty="0" smtClean="0"/>
              <a:t>70 </a:t>
            </a:r>
            <a:r>
              <a:rPr lang="bn-BD" sz="4000" dirty="0" smtClean="0"/>
              <a:t>কেজি ভরের এক ব্যক্তি ২০০মিটার উচু পাহাড়ে আরোহন করলে তিনি কত কাজ করবেন ?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362199" y="457200"/>
            <a:ext cx="4419600" cy="1323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bn-BD" sz="8000" b="1" dirty="0" smtClean="0"/>
              <a:t>কর্মপত্র-৩</a:t>
            </a:r>
            <a:r>
              <a:rPr lang="bn-BD" sz="4800" b="1" dirty="0" smtClean="0"/>
              <a:t>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27226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" y="2248468"/>
                <a:ext cx="5831006" cy="349326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 </a:t>
                </a:r>
                <a:r>
                  <a:rPr lang="bn-BD" sz="4400" dirty="0" smtClean="0"/>
                  <a:t>আমরা জানি,              </a:t>
                </a:r>
              </a:p>
              <a:p>
                <a:r>
                  <a:rPr lang="bn-BD" sz="4400" dirty="0"/>
                  <a:t> </a:t>
                </a:r>
                <a:r>
                  <a:rPr lang="bn-BD" sz="4400" dirty="0" smtClean="0"/>
                  <a:t>     </a:t>
                </a:r>
                <a:r>
                  <a:rPr lang="en-US" sz="4400" dirty="0" smtClean="0"/>
                  <a:t>W= </a:t>
                </a:r>
                <a:r>
                  <a:rPr lang="en-US" sz="4400" dirty="0" err="1" smtClean="0"/>
                  <a:t>Fs</a:t>
                </a:r>
                <a:endParaRPr lang="en-US" sz="4400" dirty="0" smtClean="0"/>
              </a:p>
              <a:p>
                <a:r>
                  <a:rPr lang="en-US" sz="4400" dirty="0"/>
                  <a:t> </a:t>
                </a:r>
                <a:r>
                  <a:rPr lang="en-US" sz="4400" dirty="0" smtClean="0"/>
                  <a:t>            = 686 N×200 m</a:t>
                </a:r>
              </a:p>
              <a:p>
                <a:r>
                  <a:rPr lang="en-US" sz="4400" dirty="0"/>
                  <a:t> </a:t>
                </a:r>
                <a:r>
                  <a:rPr lang="en-US" sz="4400" dirty="0" smtClean="0"/>
                  <a:t>            =1.372×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Nm</m:t>
                    </m:r>
                  </m:oMath>
                </a14:m>
                <a:endParaRPr lang="en-US" sz="4400" dirty="0" smtClean="0"/>
              </a:p>
              <a:p>
                <a:r>
                  <a:rPr lang="en-US" sz="4400" dirty="0"/>
                  <a:t> </a:t>
                </a:r>
                <a:r>
                  <a:rPr lang="en-US" sz="4400" dirty="0" smtClean="0"/>
                  <a:t>            =1.372×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40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400" dirty="0" smtClean="0"/>
                  <a:t>J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248468"/>
                <a:ext cx="5831006" cy="34932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73421" y="2248468"/>
                <a:ext cx="2895600" cy="4401205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endParaRPr lang="bn-BD" sz="2800" dirty="0" smtClean="0"/>
              </a:p>
              <a:p>
                <a:r>
                  <a:rPr lang="bn-BD" sz="2800" dirty="0" smtClean="0"/>
                  <a:t>এখানে,</a:t>
                </a:r>
              </a:p>
              <a:p>
                <a:r>
                  <a:rPr lang="bn-BD" sz="2800" dirty="0" smtClean="0"/>
                  <a:t>ভর,</a:t>
                </a:r>
                <a:r>
                  <a:rPr lang="en-US" sz="2800" dirty="0" smtClean="0"/>
                  <a:t> m=70kg</a:t>
                </a:r>
                <a:endParaRPr lang="en-US" sz="2800" dirty="0"/>
              </a:p>
              <a:p>
                <a:r>
                  <a:rPr lang="bn-BD" sz="2800" dirty="0" smtClean="0"/>
                  <a:t>বল,</a:t>
                </a:r>
                <a:r>
                  <a:rPr lang="en-US" sz="2800" dirty="0" smtClean="0"/>
                  <a:t>F</a:t>
                </a:r>
                <a:r>
                  <a:rPr lang="bn-BD" sz="2800" dirty="0" smtClean="0"/>
                  <a:t>=ব্যক্তির ওজন</a:t>
                </a:r>
              </a:p>
              <a:p>
                <a:r>
                  <a:rPr lang="bn-BD" sz="2800" dirty="0" smtClean="0"/>
                  <a:t>=৭০</a:t>
                </a:r>
                <a:r>
                  <a:rPr lang="en-US" sz="2800" dirty="0" smtClean="0"/>
                  <a:t>kg×9.8m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r>
                  <a:rPr lang="bn-BD" sz="2800" dirty="0" smtClean="0"/>
                  <a:t> =</a:t>
                </a:r>
                <a:r>
                  <a:rPr lang="en-US" sz="2800" dirty="0" smtClean="0"/>
                  <a:t>686N</a:t>
                </a:r>
              </a:p>
              <a:p>
                <a:r>
                  <a:rPr lang="bn-BD" sz="2800" dirty="0" smtClean="0"/>
                  <a:t>সরণ,</a:t>
                </a:r>
                <a:r>
                  <a:rPr lang="en-US" sz="2800" dirty="0" smtClean="0"/>
                  <a:t>S=200m</a:t>
                </a:r>
              </a:p>
              <a:p>
                <a:r>
                  <a:rPr lang="bn-BD" sz="2800" dirty="0" smtClean="0"/>
                  <a:t>কাজ,</a:t>
                </a:r>
                <a:r>
                  <a:rPr lang="en-US" sz="2800" dirty="0" smtClean="0"/>
                  <a:t>W=?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421" y="2248468"/>
                <a:ext cx="2895600" cy="440120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H="1">
            <a:off x="6086901" y="304800"/>
            <a:ext cx="9099" cy="6368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19200" y="346509"/>
            <a:ext cx="678180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LightBAN" pitchFamily="2" charset="0"/>
                <a:cs typeface="NikoshLightBAN" pitchFamily="2" charset="0"/>
              </a:rPr>
              <a:t>কর্মপত্র-৩ এর </a:t>
            </a:r>
            <a:r>
              <a:rPr lang="bn-BD" sz="8000" b="1" dirty="0">
                <a:latin typeface="NikoshLightBAN" pitchFamily="2" charset="0"/>
                <a:cs typeface="NikoshLightBAN" pitchFamily="2" charset="0"/>
              </a:rPr>
              <a:t>উত্তর  </a:t>
            </a:r>
          </a:p>
        </p:txBody>
      </p:sp>
    </p:spTree>
    <p:extLst>
      <p:ext uri="{BB962C8B-B14F-4D97-AF65-F5344CB8AC3E}">
        <p14:creationId xmlns:p14="http://schemas.microsoft.com/office/powerpoint/2010/main" val="241962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325" y="2164269"/>
            <a:ext cx="853440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১। কাজের একক কোনটি</a:t>
            </a:r>
          </a:p>
          <a:p>
            <a:r>
              <a:rPr lang="bn-BD" sz="3600" dirty="0" smtClean="0"/>
              <a:t>ক)নিউটন খ)ওয়াট গ)মিটার ঘ)জুল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886200"/>
            <a:ext cx="8534400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২। কাজ=?</a:t>
            </a:r>
          </a:p>
          <a:p>
            <a:r>
              <a:rPr lang="bn-BD" sz="4000" dirty="0" smtClean="0"/>
              <a:t>ক)বল</a:t>
            </a:r>
            <a:r>
              <a:rPr lang="en-US" sz="4000" dirty="0" smtClean="0"/>
              <a:t>×</a:t>
            </a:r>
            <a:r>
              <a:rPr lang="bn-BD" sz="4000" dirty="0" smtClean="0"/>
              <a:t>সরণ      খ)ভর</a:t>
            </a:r>
            <a:r>
              <a:rPr lang="en-US" sz="4000" dirty="0" smtClean="0"/>
              <a:t>×</a:t>
            </a:r>
            <a:r>
              <a:rPr lang="bn-BD" sz="4000" dirty="0" smtClean="0"/>
              <a:t>সরণ গ)বল+সরণ      ঘ)ভর+সরন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148070"/>
            <a:ext cx="4343400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/>
              <a:t>মূল্যায়ন</a:t>
            </a:r>
            <a:r>
              <a:rPr lang="bn-BD" sz="3200" b="1" dirty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8775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981200"/>
            <a:ext cx="8991600" cy="46474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endParaRPr lang="bn-BD" sz="4000" b="1" dirty="0" smtClean="0"/>
          </a:p>
          <a:p>
            <a:r>
              <a:rPr lang="bn-BD" sz="3200" dirty="0" smtClean="0"/>
              <a:t>প্রশ্নঃ ৪০কেজি ভরের এক বালক সিড়ি দিয়ে ১২ সেঃ ছাদে উঠে । সিড়িতে ধাপের সঙ্খা ২০টি এবং প্রতিটি ধাপের উচ্চতা ২০ সেঃমিঃ। </a:t>
            </a:r>
          </a:p>
          <a:p>
            <a:endParaRPr lang="bn-BD" sz="3200" dirty="0" smtClean="0"/>
          </a:p>
          <a:p>
            <a:r>
              <a:rPr lang="bn-BD" sz="3200" dirty="0" smtClean="0"/>
              <a:t>ক) বালকের ওজন কত?</a:t>
            </a:r>
          </a:p>
          <a:p>
            <a:r>
              <a:rPr lang="bn-BD" sz="3200" dirty="0" smtClean="0"/>
              <a:t>খ) বালকটি মোট কত উচ্চতায় আরোহন করেছিল?</a:t>
            </a:r>
          </a:p>
          <a:p>
            <a:r>
              <a:rPr lang="bn-BD" sz="3200" dirty="0" smtClean="0"/>
              <a:t>গ) ছাদে উটতে সে কত কাজ করল?</a:t>
            </a:r>
          </a:p>
          <a:p>
            <a:r>
              <a:rPr lang="bn-BD" sz="3200" dirty="0" smtClean="0"/>
              <a:t>ঘ) সিড়ি দিয়ে উঠতে সে কত ক্ষমতা কাজে লাগাল?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228600"/>
            <a:ext cx="5486969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/>
              <a:t>বাড়ির কাজঃ</a:t>
            </a:r>
          </a:p>
        </p:txBody>
      </p:sp>
    </p:spTree>
    <p:extLst>
      <p:ext uri="{BB962C8B-B14F-4D97-AF65-F5344CB8AC3E}">
        <p14:creationId xmlns:p14="http://schemas.microsoft.com/office/powerpoint/2010/main" val="97096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66800"/>
            <a:ext cx="5486400" cy="44196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0" y="4343400"/>
            <a:ext cx="2743200" cy="1015663"/>
          </a:xfrm>
          <a:prstGeom prst="rect">
            <a:avLst/>
          </a:prstGeom>
          <a:solidFill>
            <a:srgbClr val="C000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ধন্যবাদ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2647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Below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শিক্ষক পরিচিতিঃ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05000"/>
            <a:ext cx="9144000" cy="4339650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bliqueTopLef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মোঃ রবিউল ইসলাম, আইডি নং-০৩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সহকারী শিক্ষক (গণিত ও সাধারণ বিজ্ঞান)</a:t>
            </a:r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গুজিশহর উচ্চ বিদ্যালয়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নিয়ামতপুর, নওগাঁ ।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মোবাইল নম্বরঃ ০১৭৩০৯৩৩২৪৩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>
              <a:buFont typeface="Wingdings" pitchFamily="2" charset="2"/>
              <a:buChar char="Ø"/>
            </a:pP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03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7" y="152400"/>
            <a:ext cx="9144000" cy="14465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b="1" dirty="0" smtClean="0"/>
              <a:t>পাঠ পরিচিতি</a:t>
            </a:r>
            <a:r>
              <a:rPr lang="bn-BD" sz="7200" b="1" dirty="0" smtClean="0"/>
              <a:t> </a:t>
            </a:r>
            <a:endParaRPr lang="en-US" sz="7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687" y="1905000"/>
            <a:ext cx="9144000" cy="4708981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6000" b="1" dirty="0" smtClean="0"/>
              <a:t>শ্রেণিঃ নবম</a:t>
            </a:r>
          </a:p>
          <a:p>
            <a:r>
              <a:rPr lang="bn-BD" sz="6000" b="1" dirty="0" smtClean="0"/>
              <a:t>বিষয়ঃ পদার্থ বিজ্ঞান  </a:t>
            </a:r>
            <a:endParaRPr lang="en-US" sz="6000" b="1" dirty="0" smtClean="0"/>
          </a:p>
          <a:p>
            <a:r>
              <a:rPr lang="bn-BD" sz="6000" b="1" dirty="0" smtClean="0"/>
              <a:t>পাঠঃ ৩য় অধ্যায় </a:t>
            </a:r>
          </a:p>
          <a:p>
            <a:r>
              <a:rPr lang="bn-BD" sz="6000" b="1" dirty="0" smtClean="0"/>
              <a:t>সময়ঃ ৫০ মিনিট</a:t>
            </a:r>
          </a:p>
          <a:p>
            <a:r>
              <a:rPr lang="bn-BD" sz="6000" b="1" dirty="0" smtClean="0"/>
              <a:t>তারিখঃ ২০-০১-২০১৪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80329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8" y="596378"/>
            <a:ext cx="3774743" cy="283105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659357"/>
            <a:ext cx="3810000" cy="27051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15" y="3886200"/>
            <a:ext cx="4038600" cy="26670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6767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5900" y="609600"/>
            <a:ext cx="6096000" cy="14465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4191000"/>
            <a:ext cx="6172200" cy="156966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কাজ</a:t>
            </a:r>
            <a:r>
              <a:rPr lang="bn-BD" sz="8000" b="1" dirty="0" smtClean="0">
                <a:latin typeface="NikoshLightBAN" pitchFamily="2" charset="0"/>
                <a:cs typeface="NikoshLightBAN" pitchFamily="2" charset="0"/>
              </a:rPr>
              <a:t> </a:t>
            </a:r>
            <a:endParaRPr lang="en-US" sz="8000" b="1" dirty="0"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3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146" y="1447800"/>
            <a:ext cx="8915400" cy="5201424"/>
          </a:xfrm>
          <a:prstGeom prst="rect">
            <a:avLst/>
          </a:prstGeom>
          <a:solidFill>
            <a:srgbClr val="0070C0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endParaRPr lang="bn-BD" sz="4400" dirty="0" smtClean="0"/>
          </a:p>
          <a:p>
            <a:pPr marL="571500" indent="-571500">
              <a:buFont typeface="Wingdings" pitchFamily="2" charset="2"/>
              <a:buChar char="v"/>
            </a:pPr>
            <a:r>
              <a:rPr lang="bn-BD" sz="4800" dirty="0" smtClean="0"/>
              <a:t>কাজ কাকে বলে  তা বলতে পারবে।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4800" dirty="0" smtClean="0"/>
              <a:t>বল ও কাজের মধে সম্পর্ক বের করতে পারবে ।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4800" dirty="0" smtClean="0"/>
              <a:t>কাজ বিষয়ক সমস্যা সমাধান করতে পারবে ।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891540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/>
              <a:t>এই পাঠ শেষে </a:t>
            </a:r>
            <a:r>
              <a:rPr lang="bn-BD" sz="6000" dirty="0" smtClean="0"/>
              <a:t>শিক্ষাথীরাঃ</a:t>
            </a:r>
            <a:endParaRPr lang="bn-BD" sz="6000" dirty="0"/>
          </a:p>
        </p:txBody>
      </p:sp>
    </p:spTree>
    <p:extLst>
      <p:ext uri="{BB962C8B-B14F-4D97-AF65-F5344CB8AC3E}">
        <p14:creationId xmlns:p14="http://schemas.microsoft.com/office/powerpoint/2010/main" val="186601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3683"/>
            <a:ext cx="3643952" cy="233571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57200"/>
            <a:ext cx="3581400" cy="23622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05200"/>
            <a:ext cx="3643952" cy="254666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43" y="3505200"/>
            <a:ext cx="3616657" cy="254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2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7284" y="3276600"/>
            <a:ext cx="7239001" cy="2123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NikoshLightBAN" pitchFamily="2" charset="0"/>
                <a:cs typeface="NikoshLightBAN" pitchFamily="2" charset="0"/>
              </a:rPr>
              <a:t>    </a:t>
            </a:r>
            <a:r>
              <a:rPr lang="bn-BD" sz="6600" dirty="0" smtClean="0">
                <a:latin typeface="NikoshLightBAN" pitchFamily="2" charset="0"/>
                <a:cs typeface="NikoshLightBAN" pitchFamily="2" charset="0"/>
              </a:rPr>
              <a:t>প্রশ্নঃ কাজ কাকে বলে ?</a:t>
            </a:r>
          </a:p>
          <a:p>
            <a:pPr algn="ctr"/>
            <a:r>
              <a:rPr lang="bn-BD" sz="6600" dirty="0" smtClean="0">
                <a:latin typeface="NikoshLightBAN" pitchFamily="2" charset="0"/>
                <a:cs typeface="NikoshLightBAN" pitchFamily="2" charset="0"/>
              </a:rPr>
              <a:t>         (একক কাজ)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7285" y="609600"/>
            <a:ext cx="7239000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/>
              <a:t>কর্মপত্র-১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198462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667000"/>
            <a:ext cx="8458200" cy="27699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NikoshLightBAN" pitchFamily="2" charset="0"/>
                <a:cs typeface="NikoshLightBAN" pitchFamily="2" charset="0"/>
              </a:rPr>
              <a:t>কাজঃ</a:t>
            </a:r>
            <a:r>
              <a:rPr lang="bn-BD" sz="5400" dirty="0" smtClean="0">
                <a:latin typeface="NikoshLightBAN" pitchFamily="2" charset="0"/>
                <a:cs typeface="NikoshLightBAN" pitchFamily="2" charset="0"/>
              </a:rPr>
              <a:t> বিজ্ঞানের ভাষায় কাজ হল বল প্রয়োগের ফলে বলের দিকে বস্তু যে দূরত্ব অতিক্রম করে তাকে কাজ বলে । </a:t>
            </a:r>
            <a:endParaRPr lang="en-US" sz="54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304800"/>
            <a:ext cx="5105400" cy="1107996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LightBAN" pitchFamily="2" charset="0"/>
                <a:cs typeface="NikoshLightBAN" pitchFamily="2" charset="0"/>
              </a:rPr>
              <a:t>কর্মপত্র-১ এর </a:t>
            </a:r>
            <a:r>
              <a:rPr lang="bn-BD" sz="6600" b="1" dirty="0">
                <a:latin typeface="NikoshLightBAN" pitchFamily="2" charset="0"/>
                <a:cs typeface="NikoshLightBAN" pitchFamily="2" charset="0"/>
              </a:rPr>
              <a:t>উত্তর</a:t>
            </a:r>
            <a:r>
              <a:rPr lang="bn-BD" sz="4800" b="1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4800" b="1" dirty="0" smtClean="0">
                <a:latin typeface="NikoshLightBAN" pitchFamily="2" charset="0"/>
                <a:cs typeface="NikoshLightBAN" pitchFamily="2" charset="0"/>
              </a:rPr>
              <a:t> </a:t>
            </a:r>
            <a:endParaRPr lang="bn-BD" sz="4800" b="1" dirty="0"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4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1385</TotalTime>
  <Words>338</Words>
  <Application>Microsoft Office PowerPoint</Application>
  <PresentationFormat>On-screen Show (4:3)</PresentationFormat>
  <Paragraphs>73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Cambria Math</vt:lpstr>
      <vt:lpstr>Garamond</vt:lpstr>
      <vt:lpstr>NikoshBAN</vt:lpstr>
      <vt:lpstr>NikoshLightBAN</vt:lpstr>
      <vt:lpstr>Times New Roman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Balatoir High School</dc:creator>
  <cp:lastModifiedBy>Guzishahar High Scho</cp:lastModifiedBy>
  <cp:revision>335</cp:revision>
  <dcterms:created xsi:type="dcterms:W3CDTF">2014-01-14T04:20:01Z</dcterms:created>
  <dcterms:modified xsi:type="dcterms:W3CDTF">2014-01-23T04:28:08Z</dcterms:modified>
</cp:coreProperties>
</file>